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36"/>
  </p:notesMasterIdLst>
  <p:handoutMasterIdLst>
    <p:handoutMasterId r:id="rId37"/>
  </p:handoutMasterIdLst>
  <p:sldIdLst>
    <p:sldId id="303" r:id="rId2"/>
    <p:sldId id="259" r:id="rId3"/>
    <p:sldId id="260" r:id="rId4"/>
    <p:sldId id="261" r:id="rId5"/>
    <p:sldId id="262" r:id="rId6"/>
    <p:sldId id="263" r:id="rId7"/>
    <p:sldId id="264" r:id="rId8"/>
    <p:sldId id="304" r:id="rId9"/>
    <p:sldId id="268" r:id="rId10"/>
    <p:sldId id="269" r:id="rId11"/>
    <p:sldId id="270" r:id="rId12"/>
    <p:sldId id="271" r:id="rId13"/>
    <p:sldId id="272" r:id="rId14"/>
    <p:sldId id="273" r:id="rId15"/>
    <p:sldId id="305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306" r:id="rId26"/>
    <p:sldId id="294" r:id="rId27"/>
    <p:sldId id="295" r:id="rId28"/>
    <p:sldId id="296" r:id="rId29"/>
    <p:sldId id="308" r:id="rId30"/>
    <p:sldId id="298" r:id="rId31"/>
    <p:sldId id="299" r:id="rId32"/>
    <p:sldId id="300" r:id="rId33"/>
    <p:sldId id="302" r:id="rId34"/>
    <p:sldId id="307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553"/>
  </p:normalViewPr>
  <p:slideViewPr>
    <p:cSldViewPr snapToGrid="0" snapToObjects="1">
      <p:cViewPr varScale="1">
        <p:scale>
          <a:sx n="99" d="100"/>
          <a:sy n="99" d="100"/>
        </p:scale>
        <p:origin x="176" y="1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9205E-29CE-9D4D-B708-F9A9E9C0A10E}" type="datetimeFigureOut">
              <a:rPr lang="en-US" smtClean="0"/>
              <a:t>4/6/16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E9741-7DCA-2449-9498-377F298234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5162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57E29-0C32-C24A-B813-74E4AECA6328}" type="datetimeFigureOut">
              <a:rPr lang="en-US" smtClean="0"/>
              <a:t>4/6/16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7BBC2-18B0-C745-9C7F-7D21C16C7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0306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D1EA6A-2092-4A12-B7EC-3310C94988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49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D1EA6A-2092-4A12-B7EC-3310C94988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399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  <p:sp>
        <p:nvSpPr>
          <p:cNvPr id="921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111537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  <p:sp>
        <p:nvSpPr>
          <p:cNvPr id="1331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338888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  <p:sp>
        <p:nvSpPr>
          <p:cNvPr id="3174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147469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  <p:sp>
        <p:nvSpPr>
          <p:cNvPr id="3686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438792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D1EA6A-2092-4A12-B7EC-3310C94988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024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D1EA6A-2092-4A12-B7EC-3310C949882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1059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D1EA6A-2092-4A12-B7EC-3310C949882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04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81C0B-6644-8145-B1E3-AB79215647E6}" type="datetime1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513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BDF2B-73A1-124B-8666-D92374BA0F2A}" type="datetime1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33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B3526-55B9-C643-ACD7-5406161CBE20}" type="datetime1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79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6695-3368-C449-B87C-76F77A609621}" type="datetime1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39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D70F5-3AEE-114E-97E6-1C59297D55A5}" type="datetime1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1784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04EC-0831-9C42-A9A1-1CFA5CEA7F23}" type="datetime1">
              <a:rPr lang="en-US" smtClean="0"/>
              <a:t>4/6/16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235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70A5D-77DD-CA46-ADD9-5B546A726EA0}" type="datetime1">
              <a:rPr lang="en-US" smtClean="0"/>
              <a:t>4/6/16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94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80204-CA64-1947-887B-4F1D4C279FF0}" type="datetime1">
              <a:rPr lang="en-US" smtClean="0"/>
              <a:t>4/6/16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2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88CB2-C83D-1C4E-A61C-F4618103C0BE}" type="datetime1">
              <a:rPr lang="en-US" smtClean="0"/>
              <a:t>4/6/16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31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96CBBEB-B9F1-8543-956B-893A6A3297B0}" type="datetime1">
              <a:rPr lang="en-US" smtClean="0"/>
              <a:t>4/6/16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299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231FE-2036-A546-9EDC-D7EA7FD70DAF}" type="datetime1">
              <a:rPr lang="en-US" smtClean="0"/>
              <a:t>4/6/16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2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35B5D3C-26D4-B740-9C2B-7D4B8F28D17F}" type="datetime1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632D77-B008-2E49-9773-61912F3D42E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039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822960" y="758952"/>
            <a:ext cx="7543800" cy="356616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 smtClean="0"/>
              <a:t>Software Evolution</a:t>
            </a:r>
            <a:endParaRPr lang="en-US" sz="8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998" t="31260" b="22845"/>
          <a:stretch/>
        </p:blipFill>
        <p:spPr>
          <a:xfrm>
            <a:off x="1302928" y="3894070"/>
            <a:ext cx="6583863" cy="236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14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Software maintenance</a:t>
            </a:r>
            <a:endParaRPr lang="en-GB"/>
          </a:p>
        </p:txBody>
      </p:sp>
      <p:sp>
        <p:nvSpPr>
          <p:cNvPr id="819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Modifying a program after it has been put into use.</a:t>
            </a:r>
          </a:p>
          <a:p>
            <a:r>
              <a:rPr lang="en-GB" dirty="0" smtClean="0"/>
              <a:t>Maintenance does not normally involve major changes to the system’s architecture.</a:t>
            </a:r>
          </a:p>
          <a:p>
            <a:r>
              <a:rPr lang="en-GB" dirty="0" smtClean="0"/>
              <a:t>Changes are implemented by modifying existing components and adding new components to the system.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24378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9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840" tIns="44623" rIns="90840" bIns="44623"/>
          <a:lstStyle/>
          <a:p>
            <a:r>
              <a:rPr lang="en-GB"/>
              <a:t>Types of maintenance</a:t>
            </a:r>
          </a:p>
        </p:txBody>
      </p:sp>
      <p:sp>
        <p:nvSpPr>
          <p:cNvPr id="12290" name="Rectangle 2"/>
          <p:cNvSpPr>
            <a:spLocks noGrp="1" noChangeArrowheads="1"/>
          </p:cNvSpPr>
          <p:nvPr>
            <p:ph idx="1"/>
          </p:nvPr>
        </p:nvSpPr>
        <p:spPr>
          <a:noFill/>
          <a:ln/>
        </p:spPr>
        <p:txBody>
          <a:bodyPr lIns="90840" tIns="44623" rIns="90840" bIns="44623"/>
          <a:lstStyle/>
          <a:p>
            <a:r>
              <a:rPr lang="en-GB" sz="2400" dirty="0"/>
              <a:t>Maintenance to repair software faults</a:t>
            </a:r>
          </a:p>
          <a:p>
            <a:r>
              <a:rPr lang="en-GB" sz="2400" dirty="0" smtClean="0"/>
              <a:t>Maintenance </a:t>
            </a:r>
            <a:r>
              <a:rPr lang="en-GB" sz="2400" dirty="0"/>
              <a:t>to adapt software to a different operating environment</a:t>
            </a:r>
          </a:p>
          <a:p>
            <a:r>
              <a:rPr lang="en-GB" sz="2400" dirty="0" smtClean="0"/>
              <a:t>Maintenance </a:t>
            </a:r>
            <a:r>
              <a:rPr lang="en-GB" sz="2400" dirty="0"/>
              <a:t>to add to or modify the system’s </a:t>
            </a:r>
            <a:r>
              <a:rPr lang="en-GB" sz="2400" dirty="0" smtClean="0"/>
              <a:t>functionality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672636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29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Maintenance effort distribution</a:t>
            </a:r>
            <a:r>
              <a:rPr lang="en-GB" dirty="0" smtClean="0"/>
              <a:t> </a:t>
            </a:r>
            <a:endParaRPr lang="en-US" dirty="0"/>
          </a:p>
        </p:txBody>
      </p:sp>
      <p:pic>
        <p:nvPicPr>
          <p:cNvPr id="11" name="Picture 3" descr="C:\Users\kerseycy\Dropbox\Teaching\cs440\resources\SE9 Figures\Ch9-Figures\Slide09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8" t="19684" r="31210" b="15520"/>
          <a:stretch/>
        </p:blipFill>
        <p:spPr>
          <a:xfrm>
            <a:off x="2364828" y="1849821"/>
            <a:ext cx="3878316" cy="4145785"/>
          </a:xfrm>
        </p:spPr>
      </p:pic>
    </p:spTree>
    <p:extLst>
      <p:ext uri="{BB962C8B-B14F-4D97-AF65-F5344CB8AC3E}">
        <p14:creationId xmlns:p14="http://schemas.microsoft.com/office/powerpoint/2010/main" val="319466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3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840" tIns="44623" rIns="90840" bIns="44623"/>
          <a:lstStyle/>
          <a:p>
            <a:r>
              <a:rPr lang="en-GB"/>
              <a:t>Maintenance costs</a:t>
            </a:r>
          </a:p>
        </p:txBody>
      </p:sp>
      <p:sp>
        <p:nvSpPr>
          <p:cNvPr id="30722" name="Rectangle 2"/>
          <p:cNvSpPr>
            <a:spLocks noGrp="1" noChangeArrowheads="1"/>
          </p:cNvSpPr>
          <p:nvPr>
            <p:ph idx="1"/>
          </p:nvPr>
        </p:nvSpPr>
        <p:spPr>
          <a:noFill/>
          <a:ln/>
        </p:spPr>
        <p:txBody>
          <a:bodyPr lIns="90840" tIns="44623" rIns="90840" bIns="44623"/>
          <a:lstStyle/>
          <a:p>
            <a:r>
              <a:rPr lang="en-GB" sz="2400" dirty="0"/>
              <a:t>Usually greater than development costs </a:t>
            </a:r>
            <a:endParaRPr lang="en-GB" sz="2400" dirty="0" smtClean="0"/>
          </a:p>
          <a:p>
            <a:r>
              <a:rPr lang="en-GB" sz="2400" dirty="0" smtClean="0"/>
              <a:t>Affected </a:t>
            </a:r>
            <a:r>
              <a:rPr lang="en-GB" sz="2400" dirty="0"/>
              <a:t>by both technical and non-technical </a:t>
            </a:r>
            <a:br>
              <a:rPr lang="en-GB" sz="2400" dirty="0"/>
            </a:br>
            <a:r>
              <a:rPr lang="en-GB" sz="2400" dirty="0"/>
              <a:t>factors.</a:t>
            </a:r>
          </a:p>
          <a:p>
            <a:r>
              <a:rPr lang="en-GB" sz="2400" dirty="0"/>
              <a:t>Increases as software is maintained. </a:t>
            </a:r>
            <a:endParaRPr lang="en-GB" sz="2400" dirty="0" smtClean="0"/>
          </a:p>
        </p:txBody>
      </p:sp>
    </p:spTree>
    <p:extLst>
      <p:ext uri="{BB962C8B-B14F-4D97-AF65-F5344CB8AC3E}">
        <p14:creationId xmlns:p14="http://schemas.microsoft.com/office/powerpoint/2010/main" val="16964971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7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0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07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2" grpId="0" build="p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Maintenance cost factors</a:t>
            </a:r>
            <a:endParaRPr lang="en-GB"/>
          </a:p>
        </p:txBody>
      </p:sp>
      <p:sp>
        <p:nvSpPr>
          <p:cNvPr id="35842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Team stability</a:t>
            </a:r>
          </a:p>
          <a:p>
            <a:r>
              <a:rPr lang="en-GB" dirty="0" smtClean="0"/>
              <a:t>Contractual responsibility</a:t>
            </a:r>
          </a:p>
          <a:p>
            <a:r>
              <a:rPr lang="en-GB" dirty="0" smtClean="0"/>
              <a:t>Staff skills</a:t>
            </a:r>
          </a:p>
          <a:p>
            <a:r>
              <a:rPr lang="en-GB" dirty="0" smtClean="0"/>
              <a:t>Program age and structure</a:t>
            </a:r>
          </a:p>
        </p:txBody>
      </p:sp>
    </p:spTree>
    <p:extLst>
      <p:ext uri="{BB962C8B-B14F-4D97-AF65-F5344CB8AC3E}">
        <p14:creationId xmlns:p14="http://schemas.microsoft.com/office/powerpoint/2010/main" val="35406353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5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5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309011" y="2967335"/>
            <a:ext cx="452598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Quiz Questions</a:t>
            </a:r>
          </a:p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4-6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30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System Re-Engineering</a:t>
            </a:r>
            <a:endParaRPr lang="en-US" sz="5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669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6822378" cy="1371600"/>
          </a:xfrm>
        </p:spPr>
        <p:txBody>
          <a:bodyPr/>
          <a:lstStyle/>
          <a:p>
            <a:r>
              <a:rPr lang="en-US" dirty="0"/>
              <a:t>System re-engineering</a:t>
            </a:r>
          </a:p>
        </p:txBody>
      </p:sp>
      <p:sp>
        <p:nvSpPr>
          <p:cNvPr id="983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/>
              <a:t>Re-structuring or re-writing part or all of a </a:t>
            </a:r>
            <a:r>
              <a:rPr lang="en-GB" sz="2400" dirty="0" smtClean="0"/>
              <a:t>system </a:t>
            </a:r>
            <a:r>
              <a:rPr lang="en-GB" sz="2400" dirty="0"/>
              <a:t>without changing its </a:t>
            </a:r>
            <a:r>
              <a:rPr lang="en-GB" sz="2400" dirty="0" smtClean="0"/>
              <a:t>functionality.</a:t>
            </a:r>
            <a:endParaRPr lang="en-GB" sz="2400" dirty="0"/>
          </a:p>
          <a:p>
            <a:r>
              <a:rPr lang="en-GB" sz="2400" dirty="0"/>
              <a:t>I</a:t>
            </a:r>
            <a:r>
              <a:rPr lang="en-GB" sz="2400" dirty="0" smtClean="0"/>
              <a:t>nvolves </a:t>
            </a:r>
            <a:r>
              <a:rPr lang="en-GB" sz="2400" dirty="0"/>
              <a:t>adding effort to make </a:t>
            </a:r>
            <a:r>
              <a:rPr lang="en-GB" sz="2400" dirty="0" smtClean="0"/>
              <a:t>a system easier </a:t>
            </a:r>
            <a:r>
              <a:rPr lang="en-GB" sz="2400" dirty="0"/>
              <a:t>to maintain. </a:t>
            </a:r>
            <a:endParaRPr lang="en-GB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9324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8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8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07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Advantages of reengineering</a:t>
            </a:r>
          </a:p>
        </p:txBody>
      </p:sp>
      <p:sp>
        <p:nvSpPr>
          <p:cNvPr id="1054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Reduced risk</a:t>
            </a:r>
          </a:p>
          <a:p>
            <a:r>
              <a:rPr lang="en-GB" dirty="0" smtClean="0"/>
              <a:t>Reduced </a:t>
            </a:r>
            <a:r>
              <a:rPr lang="en-GB" dirty="0"/>
              <a:t>cost</a:t>
            </a:r>
          </a:p>
          <a:p>
            <a:pPr lvl="1"/>
            <a:endParaRPr lang="en-GB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707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54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54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7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Re-engineering </a:t>
            </a:r>
            <a:r>
              <a:rPr lang="en-US" dirty="0"/>
              <a:t>process activities</a:t>
            </a: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Source code translation</a:t>
            </a:r>
          </a:p>
          <a:p>
            <a:r>
              <a:rPr lang="en-US" sz="2400" dirty="0" smtClean="0"/>
              <a:t>Reverse </a:t>
            </a:r>
            <a:r>
              <a:rPr lang="en-US" sz="2400" dirty="0"/>
              <a:t>engineering</a:t>
            </a:r>
          </a:p>
          <a:p>
            <a:r>
              <a:rPr lang="en-US" sz="2400" dirty="0" smtClean="0"/>
              <a:t>Program </a:t>
            </a:r>
            <a:r>
              <a:rPr lang="en-US" sz="2400" dirty="0"/>
              <a:t>structure improvement</a:t>
            </a:r>
          </a:p>
          <a:p>
            <a:r>
              <a:rPr lang="en-US" sz="2400" dirty="0" smtClean="0"/>
              <a:t>Program modularization</a:t>
            </a:r>
            <a:endParaRPr lang="en-US" sz="2400" dirty="0"/>
          </a:p>
          <a:p>
            <a:r>
              <a:rPr lang="en-US" sz="2400" dirty="0" smtClean="0"/>
              <a:t>Data re-engineering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44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6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49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Software change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/>
              <a:t>Software change is inevitable</a:t>
            </a:r>
          </a:p>
          <a:p>
            <a:r>
              <a:rPr lang="en-GB" sz="2400" dirty="0" smtClean="0"/>
              <a:t>A </a:t>
            </a:r>
            <a:r>
              <a:rPr lang="en-GB" sz="2400" dirty="0"/>
              <a:t>key problem </a:t>
            </a:r>
            <a:r>
              <a:rPr lang="en-GB" sz="2400" dirty="0" smtClean="0"/>
              <a:t>is </a:t>
            </a:r>
            <a:r>
              <a:rPr lang="en-GB" sz="2400" dirty="0"/>
              <a:t>implementing and managing change to </a:t>
            </a:r>
            <a:r>
              <a:rPr lang="en-GB" sz="2400" dirty="0" smtClean="0"/>
              <a:t>existing </a:t>
            </a:r>
            <a:r>
              <a:rPr lang="en-GB" sz="2400" dirty="0"/>
              <a:t>software systems.</a:t>
            </a:r>
          </a:p>
        </p:txBody>
      </p:sp>
    </p:spTree>
    <p:extLst>
      <p:ext uri="{BB962C8B-B14F-4D97-AF65-F5344CB8AC3E}">
        <p14:creationId xmlns:p14="http://schemas.microsoft.com/office/powerpoint/2010/main" val="129283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6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Reengineering cost factors</a:t>
            </a:r>
          </a:p>
        </p:txBody>
      </p:sp>
      <p:sp>
        <p:nvSpPr>
          <p:cNvPr id="1075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GB" dirty="0"/>
              <a:t>The quality of the software to be reengineered.</a:t>
            </a:r>
          </a:p>
          <a:p>
            <a:pPr>
              <a:lnSpc>
                <a:spcPct val="90000"/>
              </a:lnSpc>
            </a:pPr>
            <a:r>
              <a:rPr lang="en-GB" dirty="0"/>
              <a:t>The tool support available for reengineering.</a:t>
            </a:r>
          </a:p>
          <a:p>
            <a:pPr>
              <a:lnSpc>
                <a:spcPct val="90000"/>
              </a:lnSpc>
            </a:pPr>
            <a:r>
              <a:rPr lang="en-GB" dirty="0"/>
              <a:t>The extent of the data conversion which is required.</a:t>
            </a:r>
          </a:p>
          <a:p>
            <a:pPr>
              <a:lnSpc>
                <a:spcPct val="90000"/>
              </a:lnSpc>
            </a:pPr>
            <a:r>
              <a:rPr lang="en-GB" dirty="0"/>
              <a:t>The availability of expert staff for reengineering. </a:t>
            </a:r>
          </a:p>
          <a:p>
            <a:pPr marL="274320" lvl="1" indent="0">
              <a:lnSpc>
                <a:spcPct val="90000"/>
              </a:lnSpc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1713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7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7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75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7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2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Refactoring</a:t>
            </a:r>
            <a:endParaRPr lang="en-US" sz="5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03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132146" cy="1371600"/>
          </a:xfrm>
        </p:spPr>
        <p:txBody>
          <a:bodyPr>
            <a:normAutofit/>
          </a:bodyPr>
          <a:lstStyle/>
          <a:p>
            <a:r>
              <a:rPr lang="en-US" dirty="0" smtClean="0"/>
              <a:t>Preventative maintenance by refactoring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process of making improvements to a program to slow down degradation through change.</a:t>
            </a:r>
          </a:p>
          <a:p>
            <a:r>
              <a:rPr lang="en-US" dirty="0"/>
              <a:t>M</a:t>
            </a:r>
            <a:r>
              <a:rPr lang="en-US" dirty="0" smtClean="0"/>
              <a:t>odifying a program to improve its structure, reduce its complexity or make it easier to understand. </a:t>
            </a:r>
          </a:p>
        </p:txBody>
      </p:sp>
    </p:spTree>
    <p:extLst>
      <p:ext uri="{BB962C8B-B14F-4D97-AF65-F5344CB8AC3E}">
        <p14:creationId xmlns:p14="http://schemas.microsoft.com/office/powerpoint/2010/main" val="99388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 VS. Re-engineering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Re-engineering takes place after a system has been maintained for some time and maintenance costs are increasing</a:t>
            </a:r>
          </a:p>
          <a:p>
            <a:r>
              <a:rPr lang="en-US" dirty="0" smtClean="0"/>
              <a:t>Refactoring is a continuous process of improvement throughout the development and evolution process.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011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Potential problems in program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Duplicate code </a:t>
            </a:r>
          </a:p>
          <a:p>
            <a:r>
              <a:rPr lang="en-US" dirty="0" smtClean="0"/>
              <a:t>Long methods</a:t>
            </a:r>
          </a:p>
          <a:p>
            <a:r>
              <a:rPr lang="en-US" dirty="0" smtClean="0"/>
              <a:t>Switch (case) statements</a:t>
            </a:r>
          </a:p>
          <a:p>
            <a:r>
              <a:rPr lang="en-US" dirty="0"/>
              <a:t>Data clumping </a:t>
            </a:r>
          </a:p>
          <a:p>
            <a:r>
              <a:rPr lang="en-US" dirty="0"/>
              <a:t> Speculative generality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03769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309011" y="2967335"/>
            <a:ext cx="452598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Quiz Questions</a:t>
            </a:r>
          </a:p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7-9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95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Legacy Systems</a:t>
            </a:r>
            <a:endParaRPr lang="en-US" sz="5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6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Legacy Systems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Legacy systems are systems that are still useful and are sometimes critical to business operations</a:t>
            </a:r>
          </a:p>
          <a:p>
            <a:r>
              <a:rPr lang="en-US" dirty="0" smtClean="0"/>
              <a:t>It may not be cost effective to replace these systems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44" y="3334029"/>
            <a:ext cx="7366000" cy="229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010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Legacy system</a:t>
            </a:r>
            <a:r>
              <a:rPr lang="en-GB" dirty="0" smtClean="0"/>
              <a:t> management</a:t>
            </a:r>
            <a:endParaRPr lang="en-GB" dirty="0"/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smtClean="0"/>
              <a:t>Strategies</a:t>
            </a:r>
            <a:endParaRPr lang="en-GB" sz="2400" dirty="0"/>
          </a:p>
          <a:p>
            <a:pPr lvl="1"/>
            <a:r>
              <a:rPr lang="en-GB" sz="2000" dirty="0"/>
              <a:t>Scrap the </a:t>
            </a:r>
            <a:r>
              <a:rPr lang="en-GB" sz="2000" dirty="0" smtClean="0"/>
              <a:t>system</a:t>
            </a:r>
            <a:endParaRPr lang="en-GB" sz="2000" dirty="0" smtClean="0"/>
          </a:p>
          <a:p>
            <a:pPr lvl="1"/>
            <a:r>
              <a:rPr lang="en-GB" sz="2000" dirty="0" smtClean="0"/>
              <a:t>Continue </a:t>
            </a:r>
            <a:r>
              <a:rPr lang="en-GB" sz="2000" dirty="0"/>
              <a:t>maintaining </a:t>
            </a:r>
            <a:endParaRPr lang="en-GB" sz="2000" dirty="0" smtClean="0"/>
          </a:p>
          <a:p>
            <a:pPr lvl="1"/>
            <a:r>
              <a:rPr lang="en-GB" sz="2000" dirty="0" smtClean="0"/>
              <a:t>Re-engineer</a:t>
            </a:r>
            <a:endParaRPr lang="en-GB" sz="2000" dirty="0" smtClean="0"/>
          </a:p>
          <a:p>
            <a:pPr lvl="1"/>
            <a:r>
              <a:rPr lang="en-GB" sz="2000" dirty="0" smtClean="0"/>
              <a:t>Replace </a:t>
            </a:r>
            <a:endParaRPr lang="en-GB" sz="2000" dirty="0"/>
          </a:p>
          <a:p>
            <a:r>
              <a:rPr lang="en-GB" sz="2400" dirty="0"/>
              <a:t>The strategy chosen should depend on the system quality and its business value.</a:t>
            </a:r>
          </a:p>
        </p:txBody>
      </p:sp>
    </p:spTree>
    <p:extLst>
      <p:ext uri="{BB962C8B-B14F-4D97-AF65-F5344CB8AC3E}">
        <p14:creationId xmlns:p14="http://schemas.microsoft.com/office/powerpoint/2010/main" val="237079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1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1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1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1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1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Legacy System Categories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7"/>
          <a:stretch/>
        </p:blipFill>
        <p:spPr>
          <a:xfrm>
            <a:off x="1584153" y="1840392"/>
            <a:ext cx="5151497" cy="4457377"/>
          </a:xfrm>
        </p:spPr>
      </p:pic>
    </p:spTree>
    <p:extLst>
      <p:ext uri="{BB962C8B-B14F-4D97-AF65-F5344CB8AC3E}">
        <p14:creationId xmlns:p14="http://schemas.microsoft.com/office/powerpoint/2010/main" val="369807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Importance of evolution</a:t>
            </a:r>
          </a:p>
        </p:txBody>
      </p:sp>
      <p:sp>
        <p:nvSpPr>
          <p:cNvPr id="911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Organizations </a:t>
            </a:r>
            <a:r>
              <a:rPr lang="en-US" dirty="0"/>
              <a:t>have huge investments in their software </a:t>
            </a:r>
            <a:r>
              <a:rPr lang="en-US" dirty="0" smtClean="0"/>
              <a:t>systems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M</a:t>
            </a:r>
            <a:r>
              <a:rPr lang="en-US" dirty="0" smtClean="0"/>
              <a:t>ust </a:t>
            </a:r>
            <a:r>
              <a:rPr lang="en-US" dirty="0"/>
              <a:t>be changed and </a:t>
            </a:r>
            <a:r>
              <a:rPr lang="en-US" dirty="0" smtClean="0"/>
              <a:t>updated to maintain value.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The majority of the software </a:t>
            </a:r>
            <a:r>
              <a:rPr lang="en-US" dirty="0" smtClean="0"/>
              <a:t>budgets are devoted </a:t>
            </a:r>
            <a:r>
              <a:rPr lang="en-US" dirty="0"/>
              <a:t>to</a:t>
            </a:r>
            <a:r>
              <a:rPr lang="en-US" dirty="0" smtClean="0"/>
              <a:t> changing and evolving </a:t>
            </a:r>
            <a:r>
              <a:rPr lang="en-US" dirty="0"/>
              <a:t>existing </a:t>
            </a:r>
            <a:r>
              <a:rPr lang="en-US" dirty="0" smtClean="0"/>
              <a:t>software.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258" y="3584027"/>
            <a:ext cx="3281004" cy="218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0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1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1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39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Business value assessment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Assessment should take different viewpoints into account</a:t>
            </a:r>
          </a:p>
          <a:p>
            <a:r>
              <a:rPr lang="en-GB" dirty="0" smtClean="0"/>
              <a:t>Interview </a:t>
            </a:r>
            <a:r>
              <a:rPr lang="en-GB" dirty="0"/>
              <a:t>different stakeholders and collate results.</a:t>
            </a:r>
          </a:p>
        </p:txBody>
      </p:sp>
    </p:spTree>
    <p:extLst>
      <p:ext uri="{BB962C8B-B14F-4D97-AF65-F5344CB8AC3E}">
        <p14:creationId xmlns:p14="http://schemas.microsoft.com/office/powerpoint/2010/main" val="1880601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4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4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99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Issues in business value assessment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use of the system </a:t>
            </a:r>
          </a:p>
          <a:p>
            <a:r>
              <a:rPr lang="en-US" dirty="0" smtClean="0"/>
              <a:t>The business processes that are supported </a:t>
            </a:r>
          </a:p>
          <a:p>
            <a:r>
              <a:rPr lang="en-US" dirty="0" smtClean="0"/>
              <a:t>System dependability </a:t>
            </a:r>
          </a:p>
          <a:p>
            <a:r>
              <a:rPr lang="en-US" dirty="0" smtClean="0"/>
              <a:t>The system outputs  </a:t>
            </a:r>
            <a:endParaRPr lang="en-GB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64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System quality assessment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Business process assessment</a:t>
            </a:r>
          </a:p>
          <a:p>
            <a:r>
              <a:rPr lang="en-GB" dirty="0" smtClean="0"/>
              <a:t>Environment </a:t>
            </a:r>
            <a:r>
              <a:rPr lang="en-GB" dirty="0"/>
              <a:t>assessment</a:t>
            </a:r>
          </a:p>
          <a:p>
            <a:r>
              <a:rPr lang="en-GB" dirty="0" smtClean="0"/>
              <a:t>Application assessment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57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6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60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60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19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Quality measurement</a:t>
            </a:r>
            <a:endParaRPr lang="en-GB" dirty="0"/>
          </a:p>
        </p:txBody>
      </p:sp>
      <p:sp>
        <p:nvSpPr>
          <p:cNvPr id="901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Can collect </a:t>
            </a:r>
            <a:r>
              <a:rPr lang="en-GB" dirty="0"/>
              <a:t>quantitative data to make an assessment of the quality of the application </a:t>
            </a:r>
            <a:r>
              <a:rPr lang="en-GB" dirty="0" smtClean="0"/>
              <a:t>system.</a:t>
            </a:r>
          </a:p>
        </p:txBody>
      </p:sp>
    </p:spTree>
    <p:extLst>
      <p:ext uri="{BB962C8B-B14F-4D97-AF65-F5344CB8AC3E}">
        <p14:creationId xmlns:p14="http://schemas.microsoft.com/office/powerpoint/2010/main" val="158243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0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309011" y="2967335"/>
            <a:ext cx="452598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Quiz Questions</a:t>
            </a:r>
          </a:p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10-12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453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and servicing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Evolution:  System is in use and is evolving as new requirements are proposed and implemented.</a:t>
            </a:r>
          </a:p>
          <a:p>
            <a:r>
              <a:rPr lang="en-US" dirty="0" smtClean="0"/>
              <a:t>Servicing:  Software remains useful but the only changes made are those required to keep it operational. No new functionality is added.</a:t>
            </a:r>
          </a:p>
          <a:p>
            <a:r>
              <a:rPr lang="en-US" dirty="0" smtClean="0"/>
              <a:t>Phase-out:  Software may still be used but no further changes are made to it.</a:t>
            </a:r>
            <a:endParaRPr lang="en-US" dirty="0"/>
          </a:p>
        </p:txBody>
      </p:sp>
      <p:pic>
        <p:nvPicPr>
          <p:cNvPr id="5" name="Content Placeholder 3" descr="9.2 EvolutionServicing.eps"/>
          <p:cNvPicPr>
            <a:picLocks noChangeAspect="1"/>
          </p:cNvPicPr>
          <p:nvPr/>
        </p:nvPicPr>
        <p:blipFill>
          <a:blip r:embed="rId2"/>
          <a:srcRect t="-123809" b="-123809"/>
          <a:stretch>
            <a:fillRect/>
          </a:stretch>
        </p:blipFill>
        <p:spPr>
          <a:xfrm>
            <a:off x="712075" y="2871951"/>
            <a:ext cx="7576034" cy="416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800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Evolution processes</a:t>
            </a:r>
          </a:p>
        </p:txBody>
      </p:sp>
      <p:sp>
        <p:nvSpPr>
          <p:cNvPr id="9318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Software evolution </a:t>
            </a:r>
            <a:r>
              <a:rPr lang="en-US" dirty="0"/>
              <a:t>processes </a:t>
            </a:r>
            <a:r>
              <a:rPr lang="en-US" dirty="0" smtClean="0"/>
              <a:t>varies</a:t>
            </a:r>
            <a:endParaRPr lang="en-US" dirty="0"/>
          </a:p>
          <a:p>
            <a:r>
              <a:rPr lang="en-US" dirty="0"/>
              <a:t>Proposals for change are the driver for system </a:t>
            </a:r>
            <a:r>
              <a:rPr lang="en-US" dirty="0" smtClean="0"/>
              <a:t>evolution.</a:t>
            </a:r>
          </a:p>
          <a:p>
            <a:r>
              <a:rPr lang="en-US" dirty="0" smtClean="0"/>
              <a:t>Change </a:t>
            </a:r>
            <a:r>
              <a:rPr lang="en-US" dirty="0"/>
              <a:t>identification and evolution </a:t>
            </a:r>
            <a:r>
              <a:rPr lang="en-US" dirty="0" smtClean="0"/>
              <a:t>continues </a:t>
            </a:r>
            <a:r>
              <a:rPr lang="en-US" dirty="0"/>
              <a:t>throughout the system lifetime.</a:t>
            </a:r>
          </a:p>
        </p:txBody>
      </p:sp>
    </p:spTree>
    <p:extLst>
      <p:ext uri="{BB962C8B-B14F-4D97-AF65-F5344CB8AC3E}">
        <p14:creationId xmlns:p14="http://schemas.microsoft.com/office/powerpoint/2010/main" val="635886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3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3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3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8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</a:t>
            </a:r>
            <a:r>
              <a:rPr lang="en-US" dirty="0" smtClean="0"/>
              <a:t>evisions to the system are designed, implemented and tested.</a:t>
            </a:r>
          </a:p>
          <a:p>
            <a:r>
              <a:rPr lang="en-US" dirty="0"/>
              <a:t>M</a:t>
            </a:r>
            <a:r>
              <a:rPr lang="en-US" dirty="0" smtClean="0"/>
              <a:t>ay involve a program understanding phase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334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Urgent change requests</a:t>
            </a:r>
          </a:p>
        </p:txBody>
      </p:sp>
      <p:sp>
        <p:nvSpPr>
          <p:cNvPr id="1044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Urgent changes may have to be implemented without going through all stages of the software </a:t>
            </a:r>
            <a:r>
              <a:rPr lang="en-US" dirty="0" smtClean="0"/>
              <a:t>engineering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48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51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309011" y="2967335"/>
            <a:ext cx="452598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Quiz Questions</a:t>
            </a:r>
          </a:p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1-3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68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762625"/>
            <a:ext cx="7772400" cy="1479726"/>
          </a:xfrm>
        </p:spPr>
        <p:txBody>
          <a:bodyPr/>
          <a:lstStyle/>
          <a:p>
            <a:r>
              <a:rPr lang="en-US" sz="4800" dirty="0" smtClean="0"/>
              <a:t>Software Maintenance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717943"/>
            <a:ext cx="7366000" cy="330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85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875</TotalTime>
  <Words>599</Words>
  <Application>Microsoft Macintosh PowerPoint</Application>
  <PresentationFormat>On-screen Show (4:3)</PresentationFormat>
  <Paragraphs>110</Paragraphs>
  <Slides>34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Calibri</vt:lpstr>
      <vt:lpstr>Calibri Light</vt:lpstr>
      <vt:lpstr>Retrospect</vt:lpstr>
      <vt:lpstr>PowerPoint Presentation</vt:lpstr>
      <vt:lpstr>Software change</vt:lpstr>
      <vt:lpstr>Importance of evolution</vt:lpstr>
      <vt:lpstr>Evolution and servicing</vt:lpstr>
      <vt:lpstr>Evolution processes</vt:lpstr>
      <vt:lpstr>Change implementation</vt:lpstr>
      <vt:lpstr>Urgent change requests</vt:lpstr>
      <vt:lpstr>PowerPoint Presentation</vt:lpstr>
      <vt:lpstr>Software Maintenance</vt:lpstr>
      <vt:lpstr>Software maintenance</vt:lpstr>
      <vt:lpstr>Types of maintenance</vt:lpstr>
      <vt:lpstr>Maintenance effort distribution </vt:lpstr>
      <vt:lpstr>Maintenance costs</vt:lpstr>
      <vt:lpstr>Maintenance cost factors</vt:lpstr>
      <vt:lpstr>PowerPoint Presentation</vt:lpstr>
      <vt:lpstr>System Re-Engineering</vt:lpstr>
      <vt:lpstr>System re-engineering</vt:lpstr>
      <vt:lpstr>Advantages of reengineering</vt:lpstr>
      <vt:lpstr>Re-engineering process activities</vt:lpstr>
      <vt:lpstr>Reengineering cost factors</vt:lpstr>
      <vt:lpstr>Refactoring</vt:lpstr>
      <vt:lpstr>Preventative maintenance by refactoring</vt:lpstr>
      <vt:lpstr>Refactoring VS. Re-engineering</vt:lpstr>
      <vt:lpstr>Potential problems in program code</vt:lpstr>
      <vt:lpstr>PowerPoint Presentation</vt:lpstr>
      <vt:lpstr>Legacy Systems</vt:lpstr>
      <vt:lpstr>Legacy Systems</vt:lpstr>
      <vt:lpstr>Legacy system management</vt:lpstr>
      <vt:lpstr>Legacy System Categories</vt:lpstr>
      <vt:lpstr>Business value assessment</vt:lpstr>
      <vt:lpstr>Issues in business value assessment</vt:lpstr>
      <vt:lpstr>System quality assessment</vt:lpstr>
      <vt:lpstr>Quality measurement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</dc:title>
  <dc:creator>Cindy Kersey</dc:creator>
  <cp:lastModifiedBy>Cindy Howard</cp:lastModifiedBy>
  <cp:revision>91</cp:revision>
  <dcterms:created xsi:type="dcterms:W3CDTF">2014-01-07T20:26:11Z</dcterms:created>
  <dcterms:modified xsi:type="dcterms:W3CDTF">2016-04-06T14:44:22Z</dcterms:modified>
</cp:coreProperties>
</file>

<file path=docProps/thumbnail.jpeg>
</file>